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CC99FF"/>
    <a:srgbClr val="FF33CC"/>
    <a:srgbClr val="9EE646"/>
    <a:srgbClr val="3366FF"/>
    <a:srgbClr val="75218F"/>
    <a:srgbClr val="FF99FF"/>
    <a:srgbClr val="62523C"/>
    <a:srgbClr val="FF00FF"/>
    <a:srgbClr val="7473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7EB4F-AA03-487B-B130-3249D4C5D2E1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D3C78-2AB5-4857-B80C-A0FF74FD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mpaperslab.com/term-papers/13987.html" TargetMode="External"/><Relationship Id="rId2" Type="http://schemas.openxmlformats.org/officeDocument/2006/relationships/hyperlink" Target="http://who2.com/martinlutherkingjr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nchantedlearning.com/history/us/MLK/" TargetMode="External"/><Relationship Id="rId4" Type="http://schemas.openxmlformats.org/officeDocument/2006/relationships/hyperlink" Target="http://www.loveallpeople.org/mlktribut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blogs.law.harvard.edu/fensterm/files/2008/04/martin_luther_king_was_shot_here_small_web_view.jpg&amp;imgrefurl=http://blogs.law.harvard.edu/fensterm/category/dreams-deferred/&amp;usg=__lPIYmAt9z10C2nP09cbsBWXBATY=&amp;h=239&amp;w=320&amp;sz=25&amp;hl=en&amp;start=4&amp;tbnid=p4vmPOLflD42VM:&amp;tbnh=88&amp;tbnw=118&amp;prev=/images?q=lorraine+motel+in+memphis&amp;gbv=2&amp;hl=en&amp;safe=active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0B0F0"/>
            </a:gs>
            <a:gs pos="35001">
              <a:srgbClr val="7030A0"/>
            </a:gs>
            <a:gs pos="52000">
              <a:srgbClr val="FF00FF"/>
            </a:gs>
            <a:gs pos="73000">
              <a:srgbClr val="6BA0DB"/>
            </a:gs>
            <a:gs pos="88000">
              <a:srgbClr val="8C0E3E"/>
            </a:gs>
            <a:gs pos="100000">
              <a:schemeClr val="accent4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1066800"/>
            <a:ext cx="5029200" cy="4830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astellar" pitchFamily="18" charset="0"/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/>
                <a:solidFill>
                  <a:schemeClr val="accent3"/>
                </a:solidFill>
                <a:effectLst/>
              </a:rPr>
              <a:t>King Won Noble Peace Prize in 1664</a:t>
            </a:r>
            <a:endParaRPr lang="en-US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Picture 4" descr="nobelpeacepr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609600"/>
            <a:ext cx="4203700" cy="4787900"/>
          </a:xfrm>
          <a:prstGeom prst="rect">
            <a:avLst/>
          </a:prstGeom>
          <a:ln w="38100">
            <a:solidFill>
              <a:srgbClr val="9EE646"/>
            </a:solidFill>
          </a:ln>
        </p:spPr>
      </p:pic>
      <p:sp>
        <p:nvSpPr>
          <p:cNvPr id="6" name="Oval 5"/>
          <p:cNvSpPr/>
          <p:nvPr/>
        </p:nvSpPr>
        <p:spPr>
          <a:xfrm>
            <a:off x="381000" y="1676400"/>
            <a:ext cx="838200" cy="914400"/>
          </a:xfrm>
          <a:prstGeom prst="ellipse">
            <a:avLst/>
          </a:prstGeom>
          <a:solidFill>
            <a:srgbClr val="9EE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66800" y="3429000"/>
            <a:ext cx="838200" cy="914400"/>
          </a:xfrm>
          <a:prstGeom prst="ellipse">
            <a:avLst/>
          </a:prstGeom>
          <a:solidFill>
            <a:srgbClr val="9EE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9600" y="5334000"/>
            <a:ext cx="838200" cy="914400"/>
          </a:xfrm>
          <a:prstGeom prst="ellipse">
            <a:avLst/>
          </a:prstGeom>
          <a:solidFill>
            <a:srgbClr val="9EE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15200" y="1600200"/>
            <a:ext cx="838200" cy="914400"/>
          </a:xfrm>
          <a:prstGeom prst="ellipse">
            <a:avLst/>
          </a:prstGeom>
          <a:solidFill>
            <a:srgbClr val="9EE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24400" y="5562600"/>
            <a:ext cx="838200" cy="914400"/>
          </a:xfrm>
          <a:prstGeom prst="ellipse">
            <a:avLst/>
          </a:prstGeom>
          <a:solidFill>
            <a:srgbClr val="9EE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315200" y="4038600"/>
            <a:ext cx="838200" cy="914400"/>
          </a:xfrm>
          <a:prstGeom prst="ellipse">
            <a:avLst/>
          </a:prstGeom>
          <a:solidFill>
            <a:srgbClr val="9EE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21001">
              <a:srgbClr val="0819FB"/>
            </a:gs>
            <a:gs pos="35001">
              <a:srgbClr val="FF33CC"/>
            </a:gs>
            <a:gs pos="52000">
              <a:srgbClr val="CC99FF"/>
            </a:gs>
            <a:gs pos="73000">
              <a:srgbClr val="993366"/>
            </a:gs>
            <a:gs pos="88000">
              <a:srgbClr val="00B0F0"/>
            </a:gs>
            <a:gs pos="100000">
              <a:srgbClr val="00B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0"/>
            <a:ext cx="28418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SOURCES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18288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1) </a:t>
            </a:r>
            <a:r>
              <a:rPr lang="en-US" sz="2400" dirty="0" smtClean="0">
                <a:hlinkClick r:id="rId2"/>
              </a:rPr>
              <a:t>http://who2.com/martinlutherkingjr.html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2) </a:t>
            </a:r>
            <a:r>
              <a:rPr lang="en-US" sz="2400" dirty="0" smtClean="0">
                <a:hlinkClick r:id="rId3"/>
              </a:rPr>
              <a:t>http://www.termpaperslab.com/term-papers/13987.html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3) </a:t>
            </a:r>
            <a:r>
              <a:rPr lang="en-US" sz="2400" dirty="0" smtClean="0">
                <a:hlinkClick r:id="rId4"/>
              </a:rPr>
              <a:t>http://www.loveallpeople.org/mlktribute.html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4) </a:t>
            </a:r>
            <a:r>
              <a:rPr lang="en-US" sz="2400" dirty="0" smtClean="0">
                <a:hlinkClick r:id="rId5"/>
              </a:rPr>
              <a:t>http://www.enchantedlearning.com/history/us/MLK/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FF"/>
            </a:gs>
            <a:gs pos="13000">
              <a:schemeClr val="accent4">
                <a:lumMod val="40000"/>
                <a:lumOff val="60000"/>
              </a:schemeClr>
            </a:gs>
            <a:gs pos="28000">
              <a:srgbClr val="1E5264"/>
            </a:gs>
            <a:gs pos="42999">
              <a:srgbClr val="EC14A4"/>
            </a:gs>
            <a:gs pos="58000">
              <a:srgbClr val="00B050"/>
            </a:gs>
            <a:gs pos="72000">
              <a:srgbClr val="499AB7"/>
            </a:gs>
            <a:gs pos="87000">
              <a:srgbClr val="000082"/>
            </a:gs>
            <a:gs pos="100000">
              <a:srgbClr val="EC14A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52600" y="1600200"/>
            <a:ext cx="5334000" cy="4114800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533400"/>
            <a:ext cx="7552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Martin Luther King Jr.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21166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660066"/>
                </a:solidFill>
                <a:latin typeface="Baskerville Old Face" pitchFamily="18" charset="0"/>
              </a:rPr>
              <a:t>Made By: Regan </a:t>
            </a:r>
            <a:r>
              <a:rPr lang="en-US" sz="3600" dirty="0" err="1" smtClean="0">
                <a:solidFill>
                  <a:srgbClr val="660066"/>
                </a:solidFill>
                <a:latin typeface="Baskerville Old Face" pitchFamily="18" charset="0"/>
              </a:rPr>
              <a:t>Landen</a:t>
            </a:r>
            <a:endParaRPr lang="en-US" sz="3600" dirty="0">
              <a:solidFill>
                <a:srgbClr val="660066"/>
              </a:solidFill>
              <a:latin typeface="Baskerville Old Face" pitchFamily="18" charset="0"/>
            </a:endParaRPr>
          </a:p>
        </p:txBody>
      </p:sp>
      <p:pic>
        <p:nvPicPr>
          <p:cNvPr id="6" name="Picture 5" descr="martin luther king j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981200"/>
            <a:ext cx="3810000" cy="3076575"/>
          </a:xfrm>
          <a:prstGeom prst="rect">
            <a:avLst/>
          </a:prstGeom>
          <a:ln>
            <a:solidFill>
              <a:srgbClr val="EC14A4"/>
            </a:solidFill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8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C0E3E"/>
            </a:gs>
            <a:gs pos="13000">
              <a:srgbClr val="F8B049"/>
            </a:gs>
            <a:gs pos="21001">
              <a:srgbClr val="FF00FF"/>
            </a:gs>
            <a:gs pos="63000">
              <a:srgbClr val="E09B1E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9537124">
            <a:off x="-275475" y="1881058"/>
            <a:ext cx="70335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~Happy Birthday~</a:t>
            </a:r>
            <a:endParaRPr lang="en-US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14relanden\Local Settings\Temporary Internet Files\Content.IE5\8HQHI96D\MPj038489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1972056" cy="21865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6019801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Kristen ITC" pitchFamily="66" charset="0"/>
              </a:rPr>
              <a:t>Born January 15</a:t>
            </a:r>
            <a:r>
              <a:rPr lang="en-US" sz="2800" baseline="30000" dirty="0" smtClean="0">
                <a:solidFill>
                  <a:srgbClr val="FFFF00"/>
                </a:solidFill>
                <a:latin typeface="Kristen ITC" pitchFamily="66" charset="0"/>
              </a:rPr>
              <a:t>th</a:t>
            </a:r>
            <a:r>
              <a:rPr lang="en-US" sz="2800" dirty="0" smtClean="0">
                <a:solidFill>
                  <a:srgbClr val="FFFF00"/>
                </a:solidFill>
                <a:latin typeface="Kristen ITC" pitchFamily="66" charset="0"/>
              </a:rPr>
              <a:t>, 1921</a:t>
            </a:r>
            <a:endParaRPr lang="en-US" sz="2800" dirty="0">
              <a:solidFill>
                <a:srgbClr val="FFFF00"/>
              </a:solidFill>
              <a:latin typeface="Kristen ITC" pitchFamily="66" charset="0"/>
            </a:endParaRPr>
          </a:p>
        </p:txBody>
      </p:sp>
      <p:pic>
        <p:nvPicPr>
          <p:cNvPr id="8" name="Picture 7" descr="martin luther king j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438400"/>
            <a:ext cx="3810000" cy="3076575"/>
          </a:xfrm>
          <a:prstGeom prst="rect">
            <a:avLst/>
          </a:prstGeom>
          <a:ln>
            <a:solidFill>
              <a:srgbClr val="EC14A4"/>
            </a:solidFill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-2.web.britannica.com/eb-media/62/66862-004-C63E8F9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4991100" cy="3333750"/>
          </a:xfrm>
          <a:prstGeom prst="rect">
            <a:avLst/>
          </a:prstGeom>
          <a:noFill/>
          <a:ln>
            <a:gradFill>
              <a:gsLst>
                <a:gs pos="0">
                  <a:srgbClr val="3399FF">
                    <a:alpha val="0"/>
                  </a:srgbClr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5400000" scaled="0"/>
            </a:gradFill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3467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Birth Place: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14478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Atlanta, Georgia</a:t>
            </a:r>
            <a:endParaRPr lang="en-US" sz="2800" dirty="0"/>
          </a:p>
        </p:txBody>
      </p:sp>
      <p:sp>
        <p:nvSpPr>
          <p:cNvPr id="8" name="Bent-Up Arrow 7"/>
          <p:cNvSpPr/>
          <p:nvPr/>
        </p:nvSpPr>
        <p:spPr>
          <a:xfrm rot="5400000" flipV="1">
            <a:off x="5791200" y="1981200"/>
            <a:ext cx="1676400" cy="2133600"/>
          </a:xfrm>
          <a:prstGeom prst="bentUpArrow">
            <a:avLst>
              <a:gd name="adj1" fmla="val 25000"/>
              <a:gd name="adj2" fmla="val 23951"/>
              <a:gd name="adj3" fmla="val 27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30686" y="5657671"/>
            <a:ext cx="4813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3333FF"/>
                </a:solidFill>
              </a:rPr>
              <a:t>Born in Atlanta, Georgia</a:t>
            </a:r>
            <a:endParaRPr 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myshortpencil.com/images/mlkgrav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27364"/>
            <a:ext cx="4495800" cy="6130636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209800" y="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EC14A4"/>
                </a:solidFill>
                <a:latin typeface="Castellar" pitchFamily="18" charset="0"/>
              </a:rPr>
              <a:t>Died April 4, 1968</a:t>
            </a:r>
            <a:endParaRPr lang="en-US" sz="3200" b="1" dirty="0">
              <a:solidFill>
                <a:srgbClr val="EC14A4"/>
              </a:solidFill>
              <a:latin typeface="Castellar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2514600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Castellar" pitchFamily="18" charset="0"/>
              </a:rPr>
              <a:t>Assassinated at Lorraine Motel in Memphis Tennessee  </a:t>
            </a:r>
            <a:endParaRPr lang="en-US" sz="2800" b="1" dirty="0">
              <a:solidFill>
                <a:srgbClr val="7030A0"/>
              </a:solidFill>
              <a:latin typeface="Castellar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8382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Martin’s grave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031" name="Picture 7" descr="http://tbn2.google.com/images?q=tbn:p4vmPOLflD42VM:http://blogs.law.harvard.edu/fensterm/files/2008/04/martin_luther_king_was_shot_here_small_web_view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4243950"/>
            <a:ext cx="3505200" cy="26140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FF"/>
            </a:gs>
            <a:gs pos="39999">
              <a:srgbClr val="825496"/>
            </a:gs>
            <a:gs pos="70000">
              <a:schemeClr val="tx2">
                <a:lumMod val="60000"/>
                <a:lumOff val="40000"/>
              </a:schemeClr>
            </a:gs>
            <a:gs pos="88000">
              <a:srgbClr val="EC14A4"/>
            </a:gs>
            <a:gs pos="100000">
              <a:srgbClr val="3333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&quot;No&quot; Symbol 6"/>
          <p:cNvSpPr/>
          <p:nvPr/>
        </p:nvSpPr>
        <p:spPr>
          <a:xfrm>
            <a:off x="4191000" y="3886200"/>
            <a:ext cx="4419600" cy="29718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6019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Tried to put an end to racism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Most important voice of the American civil rights movement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Helped people understand that all people are equal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Made a stand against racism peacefully instead of violently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0" y="0"/>
            <a:ext cx="6362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66"/>
                </a:solidFill>
                <a:effectLst/>
              </a:rPr>
              <a:t>Why is he important?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66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48200" y="4648200"/>
            <a:ext cx="32307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RACISM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C14A4"/>
            </a:gs>
            <a:gs pos="13000">
              <a:srgbClr val="62523C"/>
            </a:gs>
            <a:gs pos="28000">
              <a:srgbClr val="EC14A4"/>
            </a:gs>
            <a:gs pos="42999">
              <a:srgbClr val="786A58"/>
            </a:gs>
            <a:gs pos="58000">
              <a:srgbClr val="EC14A4"/>
            </a:gs>
            <a:gs pos="72000">
              <a:srgbClr val="6F6B4D"/>
            </a:gs>
            <a:gs pos="87000">
              <a:srgbClr val="EC14A4"/>
            </a:gs>
            <a:gs pos="100000">
              <a:srgbClr val="74734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4765" y="2716035"/>
            <a:ext cx="91567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62523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~Graduating~</a:t>
            </a:r>
            <a:endParaRPr lang="en-US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62523C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685800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99FF"/>
                </a:solidFill>
              </a:rPr>
              <a:t>Graduated high school at age 15</a:t>
            </a:r>
            <a:endParaRPr lang="en-US" sz="3200" dirty="0">
              <a:solidFill>
                <a:srgbClr val="FF99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2578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99FF"/>
                </a:solidFill>
              </a:rPr>
              <a:t>Went to Morehouse College</a:t>
            </a:r>
            <a:endParaRPr lang="en-US" sz="2800" b="1" dirty="0">
              <a:solidFill>
                <a:srgbClr val="FF99FF"/>
              </a:solidFill>
            </a:endParaRPr>
          </a:p>
        </p:txBody>
      </p:sp>
      <p:pic>
        <p:nvPicPr>
          <p:cNvPr id="1026" name="Picture 2" descr="http://www.stateuniversity.com/assets/logo/image/4186/large/aud2_gravesh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962400"/>
            <a:ext cx="3505200" cy="2635910"/>
          </a:xfrm>
          <a:prstGeom prst="rect">
            <a:avLst/>
          </a:prstGeom>
          <a:noFill/>
        </p:spPr>
      </p:pic>
      <p:pic>
        <p:nvPicPr>
          <p:cNvPr id="1027" name="Picture 3" descr="C:\Documents and Settings\14relanden\Local Settings\Temporary Internet Files\Content.IE5\ONSF43S1\MPj043939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4800"/>
            <a:ext cx="2895600" cy="2175837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785643">
            <a:off x="412797" y="2479555"/>
            <a:ext cx="796782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King’s family</a:t>
            </a:r>
            <a:endParaRPr lang="en-US" sz="1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903345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Mother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7030A0"/>
                </a:solidFill>
              </a:rPr>
              <a:t>Alberta Williams </a:t>
            </a:r>
            <a:r>
              <a:rPr lang="en-US" sz="2400" dirty="0" smtClean="0">
                <a:solidFill>
                  <a:srgbClr val="7030A0"/>
                </a:solidFill>
              </a:rPr>
              <a:t>King </a:t>
            </a:r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b="1" dirty="0" smtClean="0"/>
              <a:t>Father</a:t>
            </a:r>
            <a:r>
              <a:rPr lang="en-US" sz="2400" dirty="0" smtClean="0">
                <a:solidFill>
                  <a:srgbClr val="7030A0"/>
                </a:solidFill>
              </a:rPr>
              <a:t>: Michael Luther King Sr.</a:t>
            </a:r>
          </a:p>
          <a:p>
            <a:r>
              <a:rPr lang="en-US" sz="2400" dirty="0" smtClean="0"/>
              <a:t> </a:t>
            </a:r>
            <a:r>
              <a:rPr lang="en-US" sz="2400" b="1" dirty="0" smtClean="0"/>
              <a:t>Wife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7030A0"/>
                </a:solidFill>
              </a:rPr>
              <a:t>Coretta Scott King </a:t>
            </a:r>
            <a:r>
              <a:rPr lang="en-US" sz="2400" b="1" dirty="0" smtClean="0"/>
              <a:t>Daughters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7030A0"/>
                </a:solidFill>
              </a:rPr>
              <a:t>Yolanda Denise and Bernice </a:t>
            </a:r>
            <a:r>
              <a:rPr lang="en-US" sz="2400" dirty="0" err="1" smtClean="0">
                <a:solidFill>
                  <a:srgbClr val="7030A0"/>
                </a:solidFill>
              </a:rPr>
              <a:t>Albertine</a:t>
            </a:r>
            <a:endParaRPr lang="en-US" sz="2400" dirty="0" smtClean="0">
              <a:solidFill>
                <a:srgbClr val="7030A0"/>
              </a:solidFill>
            </a:endParaRPr>
          </a:p>
          <a:p>
            <a:r>
              <a:rPr lang="en-US" sz="2400" b="1" dirty="0" smtClean="0"/>
              <a:t>Sons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7030A0"/>
                </a:solidFill>
              </a:rPr>
              <a:t>Martin Luther King III and </a:t>
            </a:r>
            <a:r>
              <a:rPr lang="en-US" sz="2400" dirty="0" smtClean="0">
                <a:solidFill>
                  <a:srgbClr val="7030A0"/>
                </a:solidFill>
              </a:rPr>
              <a:t>Dexter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0"/>
            <a:ext cx="2986087" cy="327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Ums\Users\Students\2014\Landen, Regan\Computer\gand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62250" cy="3257550"/>
          </a:xfrm>
          <a:prstGeom prst="rect">
            <a:avLst/>
          </a:prstGeom>
          <a:noFill/>
        </p:spPr>
      </p:pic>
      <p:pic>
        <p:nvPicPr>
          <p:cNvPr id="5" name="Picture 4" descr="leo-tolsto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122" y="0"/>
            <a:ext cx="3010878" cy="3200400"/>
          </a:xfrm>
          <a:prstGeom prst="rect">
            <a:avLst/>
          </a:prstGeom>
        </p:spPr>
      </p:pic>
      <p:pic>
        <p:nvPicPr>
          <p:cNvPr id="6" name="Picture 5" descr="Henry_David_Thorea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00400"/>
            <a:ext cx="2819400" cy="3657600"/>
          </a:xfrm>
          <a:prstGeom prst="rect">
            <a:avLst/>
          </a:prstGeom>
        </p:spPr>
      </p:pic>
      <p:pic>
        <p:nvPicPr>
          <p:cNvPr id="7" name="Picture 6" descr="rosa_park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199" y="3200400"/>
            <a:ext cx="2971801" cy="3657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62200" y="0"/>
            <a:ext cx="4240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99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INSPIRATIONS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C99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1219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Gandhi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657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Rosa Parks</a:t>
            </a:r>
            <a:endParaRPr lang="en-US" sz="24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362200" y="838200"/>
            <a:ext cx="4343400" cy="1588"/>
          </a:xfrm>
          <a:prstGeom prst="line">
            <a:avLst/>
          </a:prstGeom>
          <a:ln w="38100">
            <a:solidFill>
              <a:srgbClr val="7521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24200" y="22098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Henry David Thoreau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19400" y="46482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Leo  Tolstoy</a:t>
            </a:r>
            <a:endParaRPr lang="en-US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182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2009-05-01T19:49:11Z</dcterms:created>
  <dcterms:modified xsi:type="dcterms:W3CDTF">2009-05-06T20:13:50Z</dcterms:modified>
</cp:coreProperties>
</file>